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4236" r:id="rId2"/>
  </p:sldMasterIdLst>
  <p:notesMasterIdLst>
    <p:notesMasterId r:id="rId18"/>
  </p:notesMasterIdLst>
  <p:handoutMasterIdLst>
    <p:handoutMasterId r:id="rId19"/>
  </p:handoutMasterIdLst>
  <p:sldIdLst>
    <p:sldId id="322" r:id="rId3"/>
    <p:sldId id="502" r:id="rId4"/>
    <p:sldId id="443" r:id="rId5"/>
    <p:sldId id="534" r:id="rId6"/>
    <p:sldId id="535" r:id="rId7"/>
    <p:sldId id="536" r:id="rId8"/>
    <p:sldId id="537" r:id="rId9"/>
    <p:sldId id="538" r:id="rId10"/>
    <p:sldId id="525" r:id="rId11"/>
    <p:sldId id="521" r:id="rId12"/>
    <p:sldId id="527" r:id="rId13"/>
    <p:sldId id="541" r:id="rId14"/>
    <p:sldId id="526" r:id="rId15"/>
    <p:sldId id="543" r:id="rId16"/>
    <p:sldId id="423" r:id="rId17"/>
  </p:sldIdLst>
  <p:sldSz cx="9906000" cy="6858000" type="A4"/>
  <p:notesSz cx="6858000" cy="9947275"/>
  <p:embeddedFontLst>
    <p:embeddedFont>
      <p:font typeface="Tahoma" panose="020B060403050404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_PlakatTitul" panose="020B0802030202020200" pitchFamily="34" charset="-52"/>
      <p:bold r:id="rId26"/>
    </p:embeddedFont>
    <p:embeddedFont>
      <p:font typeface="PT Sans" panose="020B0604020202020204" charset="0"/>
      <p:regular r:id="rId27"/>
      <p:bold r:id="rId28"/>
      <p:italic r:id="rId29"/>
      <p:boldItalic r:id="rId30"/>
    </p:embeddedFont>
    <p:embeddedFont>
      <p:font typeface="Lato Black" panose="020F0A02020204030203" pitchFamily="34" charset="0"/>
      <p:bold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Lato Light" panose="020F0402020204030203" pitchFamily="34" charset="0"/>
      <p:regular r:id="rId36"/>
      <p:italic r:id="rId37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8">
          <p15:clr>
            <a:srgbClr val="A4A3A4"/>
          </p15:clr>
        </p15:guide>
        <p15:guide id="2" pos="5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8DB"/>
    <a:srgbClr val="D6DBE2"/>
    <a:srgbClr val="0D75BA"/>
    <a:srgbClr val="D61D7D"/>
    <a:srgbClr val="E4594E"/>
    <a:srgbClr val="D61C35"/>
    <a:srgbClr val="ED9A00"/>
    <a:srgbClr val="22BA59"/>
    <a:srgbClr val="B0B0B0"/>
    <a:srgbClr val="1D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9771" autoAdjust="0"/>
  </p:normalViewPr>
  <p:slideViewPr>
    <p:cSldViewPr>
      <p:cViewPr varScale="1">
        <p:scale>
          <a:sx n="115" d="100"/>
          <a:sy n="115" d="100"/>
        </p:scale>
        <p:origin x="1278" y="114"/>
      </p:cViewPr>
      <p:guideLst>
        <p:guide orient="horz" pos="3498"/>
        <p:guide pos="5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127"/>
        <p:guide pos="2141"/>
        <p:guide orient="horz" pos="3134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36711570389123"/>
          <c:y val="0.32781346944356976"/>
          <c:w val="0.43888026149510329"/>
          <c:h val="0.740610441272965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ED9A00"/>
              </a:solidFill>
            </c:spPr>
            <c:extLst>
              <c:ext xmlns:c16="http://schemas.microsoft.com/office/drawing/2014/chart" uri="{C3380CC4-5D6E-409C-BE32-E72D297353CC}">
                <c16:uniqueId val="{00000001-BDBA-4DCE-B94F-B2ADFE3F232F}"/>
              </c:ext>
            </c:extLst>
          </c:dPt>
          <c:dPt>
            <c:idx val="1"/>
            <c:bubble3D val="0"/>
            <c:explosion val="15"/>
            <c:spPr>
              <a:solidFill>
                <a:srgbClr val="22BA59"/>
              </a:solidFill>
            </c:spPr>
            <c:extLst>
              <c:ext xmlns:c16="http://schemas.microsoft.com/office/drawing/2014/chart" uri="{C3380CC4-5D6E-409C-BE32-E72D297353CC}">
                <c16:uniqueId val="{00000003-BDBA-4DCE-B94F-B2ADFE3F232F}"/>
              </c:ext>
            </c:extLst>
          </c:dPt>
          <c:dPt>
            <c:idx val="2"/>
            <c:bubble3D val="0"/>
            <c:spPr>
              <a:solidFill>
                <a:srgbClr val="D61C35"/>
              </a:solidFill>
            </c:spPr>
            <c:extLst>
              <c:ext xmlns:c16="http://schemas.microsoft.com/office/drawing/2014/chart" uri="{C3380CC4-5D6E-409C-BE32-E72D297353CC}">
                <c16:uniqueId val="{00000005-BDBA-4DCE-B94F-B2ADFE3F232F}"/>
              </c:ext>
            </c:extLst>
          </c:dPt>
          <c:dPt>
            <c:idx val="3"/>
            <c:bubble3D val="0"/>
            <c:explosion val="3"/>
            <c:spPr>
              <a:solidFill>
                <a:srgbClr val="3498DB"/>
              </a:solidFill>
            </c:spPr>
            <c:extLst>
              <c:ext xmlns:c16="http://schemas.microsoft.com/office/drawing/2014/chart" uri="{C3380CC4-5D6E-409C-BE32-E72D297353CC}">
                <c16:uniqueId val="{00000007-BDBA-4DCE-B94F-B2ADFE3F232F}"/>
              </c:ext>
            </c:extLst>
          </c:dPt>
          <c:dPt>
            <c:idx val="4"/>
            <c:bubble3D val="0"/>
            <c:explosion val="8"/>
            <c:extLst>
              <c:ext xmlns:c16="http://schemas.microsoft.com/office/drawing/2014/chart" uri="{C3380CC4-5D6E-409C-BE32-E72D297353CC}">
                <c16:uniqueId val="{00000009-BDBA-4DCE-B94F-B2ADFE3F232F}"/>
              </c:ext>
            </c:extLst>
          </c:dPt>
          <c:cat>
            <c:strRef>
              <c:f>Лист1!$A$2:$A$6</c:f>
              <c:strCache>
                <c:ptCount val="5"/>
                <c:pt idx="0">
                  <c:v>ОПО</c:v>
                </c:pt>
                <c:pt idx="1">
                  <c:v>Энергетика</c:v>
                </c:pt>
                <c:pt idx="2">
                  <c:v>ГТС</c:v>
                </c:pt>
                <c:pt idx="3">
                  <c:v>Лифты</c:v>
                </c:pt>
                <c:pt idx="4">
                  <c:v>Строительный надзор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816</c:v>
                </c:pt>
                <c:pt idx="1">
                  <c:v>836</c:v>
                </c:pt>
                <c:pt idx="2">
                  <c:v>51</c:v>
                </c:pt>
                <c:pt idx="3">
                  <c:v>1877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BA-4DCE-B94F-B2ADFE3F2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>
                <a:latin typeface="Lato" panose="020F0502020204030203" pitchFamily="34" charset="0"/>
                <a:cs typeface="Lato" panose="020F0502020204030203" pitchFamily="34" charset="0"/>
              </a:defRPr>
            </a:pPr>
            <a:r>
              <a:rPr lang="ru-RU" sz="1400" dirty="0" smtClean="0">
                <a:latin typeface="Lato" panose="020F0502020204030203" pitchFamily="34" charset="0"/>
                <a:cs typeface="Lato" panose="020F0502020204030203" pitchFamily="34" charset="0"/>
              </a:rPr>
              <a:t>Смертельный </a:t>
            </a:r>
          </a:p>
          <a:p>
            <a:pPr algn="l">
              <a:defRPr sz="1200">
                <a:latin typeface="Lato" panose="020F0502020204030203" pitchFamily="34" charset="0"/>
                <a:cs typeface="Lato" panose="020F0502020204030203" pitchFamily="34" charset="0"/>
              </a:defRPr>
            </a:pPr>
            <a:r>
              <a:rPr lang="ru-RU" sz="1400" dirty="0" smtClean="0">
                <a:latin typeface="Lato" panose="020F0502020204030203" pitchFamily="34" charset="0"/>
                <a:cs typeface="Lato" panose="020F0502020204030203" pitchFamily="34" charset="0"/>
              </a:rPr>
              <a:t>травматизм</a:t>
            </a:r>
            <a:endParaRPr lang="ru-RU" sz="1400" dirty="0">
              <a:latin typeface="Lato" panose="020F0502020204030203" pitchFamily="34" charset="0"/>
              <a:cs typeface="Lato" panose="020F0502020204030203" pitchFamily="34" charset="0"/>
            </a:endParaRPr>
          </a:p>
        </c:rich>
      </c:tx>
      <c:layout>
        <c:manualLayout>
          <c:xMode val="edge"/>
          <c:yMode val="edge"/>
          <c:x val="0.55441500857208914"/>
          <c:y val="0.5107107853603817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1170622844899522E-2"/>
          <c:y val="0.17800419423133415"/>
          <c:w val="0.92403370684786856"/>
          <c:h val="0.709153503707779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Смертельный травматизм</c:v>
                </c:pt>
              </c:strCache>
            </c:strRef>
          </c:tx>
          <c:marker>
            <c:spPr>
              <a:ln>
                <a:solidFill>
                  <a:srgbClr val="3498DB"/>
                </a:solidFill>
              </a:ln>
            </c:spPr>
          </c:marker>
          <c:dLbls>
            <c:dLbl>
              <c:idx val="0"/>
              <c:layout>
                <c:manualLayout>
                  <c:x val="-4.1436155568043025E-2"/>
                  <c:y val="-5.86745782379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79-478F-91B4-30AEA32F7993}"/>
                </c:ext>
              </c:extLst>
            </c:dLbl>
            <c:dLbl>
              <c:idx val="1"/>
              <c:layout>
                <c:manualLayout>
                  <c:x val="-2.8686569239414393E-2"/>
                  <c:y val="-5.8674578237968476E-2"/>
                </c:manualLayout>
              </c:layout>
              <c:tx>
                <c:rich>
                  <a:bodyPr/>
                  <a:lstStyle/>
                  <a:p>
                    <a:fld id="{8DBDAC08-343A-40F9-89EC-AA28E0AEAA3A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79-478F-91B4-30AEA32F7993}"/>
                </c:ext>
              </c:extLst>
            </c:dLbl>
            <c:dLbl>
              <c:idx val="2"/>
              <c:layout>
                <c:manualLayout>
                  <c:x val="-4.4623552150200106E-2"/>
                  <c:y val="-6.8454059614757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79-478F-91B4-30AEA32F7993}"/>
                </c:ext>
              </c:extLst>
            </c:dLbl>
            <c:dLbl>
              <c:idx val="3"/>
              <c:layout>
                <c:manualLayout>
                  <c:x val="-4.781094873235732E-2"/>
                  <c:y val="-5.86745782379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79-478F-91B4-30AEA32F7993}"/>
                </c:ext>
              </c:extLst>
            </c:dLbl>
            <c:dLbl>
              <c:idx val="4"/>
              <c:layout>
                <c:manualLayout>
                  <c:x val="-3.5061362403729826E-2"/>
                  <c:y val="-6.8453674610963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D79-478F-91B4-30AEA32F7993}"/>
                </c:ext>
              </c:extLst>
            </c:dLbl>
            <c:dLbl>
              <c:idx val="5"/>
              <c:layout>
                <c:manualLayout>
                  <c:x val="-5.0998345314514575E-2"/>
                  <c:y val="-7.3343222797460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79-478F-91B4-30AEA32F79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 Light" panose="020F0402020204030203" pitchFamily="34" charset="0"/>
                    <a:cs typeface="Lato Light" panose="020F040202020403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D79-478F-91B4-30AEA32F7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96736"/>
        <c:axId val="45398272"/>
      </c:lineChart>
      <c:catAx>
        <c:axId val="45396736"/>
        <c:scaling>
          <c:orientation val="minMax"/>
        </c:scaling>
        <c:delete val="0"/>
        <c:axPos val="b"/>
        <c:numFmt formatCode="\О\с\н\о\в\н\о\й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 Light" panose="020F0402020204030203" pitchFamily="34" charset="0"/>
                <a:cs typeface="Lato Light" panose="020F0402020204030203" pitchFamily="34" charset="0"/>
              </a:defRPr>
            </a:pPr>
            <a:endParaRPr lang="ru-RU"/>
          </a:p>
        </c:txPr>
        <c:crossAx val="45398272"/>
        <c:crosses val="autoZero"/>
        <c:auto val="1"/>
        <c:lblAlgn val="ctr"/>
        <c:lblOffset val="100"/>
        <c:noMultiLvlLbl val="0"/>
      </c:catAx>
      <c:valAx>
        <c:axId val="453982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45396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28430132647681"/>
          <c:y val="0.4439973414122517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1.0259555069561941E-2"/>
          <c:w val="0.64548072388469868"/>
          <c:h val="0.826733137786578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аварий</c:v>
                </c:pt>
              </c:strCache>
            </c:strRef>
          </c:tx>
          <c:marker>
            <c:spPr>
              <a:solidFill>
                <a:srgbClr val="0D75BA"/>
              </a:solidFill>
            </c:spPr>
          </c:marker>
          <c:dLbls>
            <c:dLbl>
              <c:idx val="1"/>
              <c:layout>
                <c:manualLayout>
                  <c:x val="-3.0592143618762412E-2"/>
                  <c:y val="-8.152083164015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29-4DEE-AFB2-E6DAC24D799A}"/>
                </c:ext>
              </c:extLst>
            </c:dLbl>
            <c:dLbl>
              <c:idx val="2"/>
              <c:layout>
                <c:manualLayout>
                  <c:x val="-6.0342606801878231E-2"/>
                  <c:y val="-1.9628465059439642E-2"/>
                </c:manualLayout>
              </c:layout>
              <c:tx>
                <c:rich>
                  <a:bodyPr/>
                  <a:lstStyle/>
                  <a:p>
                    <a:fld id="{5C35F6FE-3448-479D-802C-7DFCBC7D604F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29-4DEE-AFB2-E6DAC24D799A}"/>
                </c:ext>
              </c:extLst>
            </c:dLbl>
            <c:dLbl>
              <c:idx val="3"/>
              <c:layout>
                <c:manualLayout>
                  <c:x val="1.1847646722800222E-2"/>
                  <c:y val="-1.9754184567051736E-2"/>
                </c:manualLayout>
              </c:layout>
              <c:tx>
                <c:rich>
                  <a:bodyPr/>
                  <a:lstStyle/>
                  <a:p>
                    <a:fld id="{22B3D5D8-EA53-43E2-9F28-4C8DE1C8D4E8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70B-47B1-AD06-DA385767C804}"/>
                </c:ext>
              </c:extLst>
            </c:dLbl>
            <c:dLbl>
              <c:idx val="4"/>
              <c:layout>
                <c:manualLayout>
                  <c:x val="-2.211257900422715E-2"/>
                  <c:y val="-8.015545228191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29-4DEE-AFB2-E6DAC24D79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Lato Light" panose="020F0402020204030203" pitchFamily="34" charset="0"/>
                    <a:cs typeface="Lato Light" panose="020F0402020204030203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29-4DEE-AFB2-E6DAC24D7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476480"/>
        <c:axId val="45811200"/>
      </c:lineChart>
      <c:catAx>
        <c:axId val="45476480"/>
        <c:scaling>
          <c:orientation val="minMax"/>
        </c:scaling>
        <c:delete val="0"/>
        <c:axPos val="b"/>
        <c:numFmt formatCode="\О\с\н\о\в\н\о\й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Lato Light" panose="020F0402020204030203" pitchFamily="34" charset="0"/>
                <a:cs typeface="Lato Light" panose="020F0402020204030203" pitchFamily="34" charset="0"/>
              </a:defRPr>
            </a:pPr>
            <a:endParaRPr lang="ru-RU"/>
          </a:p>
        </c:txPr>
        <c:crossAx val="45811200"/>
        <c:crosses val="autoZero"/>
        <c:auto val="1"/>
        <c:lblAlgn val="ctr"/>
        <c:lblOffset val="100"/>
        <c:noMultiLvlLbl val="0"/>
      </c:catAx>
      <c:valAx>
        <c:axId val="45811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5476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Lato" panose="020F0502020204030203" pitchFamily="34" charset="0"/>
          <a:cs typeface="Lato" panose="020F0502020204030203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4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t>08.05.2024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4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687388"/>
            <a:ext cx="4960937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687388"/>
            <a:ext cx="4960937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687388"/>
            <a:ext cx="4960937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62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2788" y="746125"/>
            <a:ext cx="5383212" cy="3727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9" tIns="45870" rIns="91739" bIns="45870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6504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8663" y="742950"/>
            <a:ext cx="5340350" cy="3698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768" y="4689993"/>
            <a:ext cx="5438140" cy="4443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6713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2788" y="746125"/>
            <a:ext cx="5383212" cy="3727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9" tIns="45870" rIns="91739" bIns="45870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04451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8663" y="742950"/>
            <a:ext cx="5340350" cy="3698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768" y="4689993"/>
            <a:ext cx="5438140" cy="4443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03269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7655-CA1F-4B4A-BB2F-3D45B4DE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7A3E-385C-4528-968F-2BC3F4DCAE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BA74-A01C-46A6-9693-821E796A9EC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1FB-56B5-444D-992D-E43228C56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8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544D-7BF3-4787-A3A9-4047549873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6ECA-A546-4899-BEDE-521E32F80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5D84-B6C1-414C-868F-865D9D0D2A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CAA6-1A21-4D5C-9642-BFE3FD959C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F84-0575-4B20-8899-5642B0157A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DAE3-FBD1-45D1-8D0C-71FC663D91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9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27EE-2DEA-401C-8AEC-E88FCE998F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5B6F-9DA4-4909-904E-88758DD8D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2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BCF0-EC34-4BF8-AA6C-DD432FF660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B434-491B-45CE-8866-19225E54DA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FCAA-EC21-4D10-AD4D-1AA0096199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872D-6A30-4648-80E5-6DD467B2F5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2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2B91-7E01-409D-BCB5-C2B474C719F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0B58-0021-4E56-96D6-1D2786781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23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D448-4D70-440D-B37C-182458DC21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F60D-DABA-40A9-A216-CAB3B6B15B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77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8501-5DBD-4054-854D-C3B529C5A2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B6BF-198B-4E05-B762-4C64902630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4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5C760-A2A4-47AA-9262-3977007363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98FF4-5DCF-4ADE-AF97-498CEF1102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7" y="4371741"/>
            <a:ext cx="9489503" cy="149994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ОБЗОР ПРАВОПРИМЕНИТЕЛЬНОЙ ПРАКТИКИ </a:t>
            </a:r>
            <a:b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СЕВЕРО-ЗАПАДНОГО УПРАВЛЕНИЯ РОСТЕХНАДЗОРА </a:t>
            </a:r>
            <a:b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 ТЕРРИТОРИИ НОВГОРОДСКОЙ ОБЛАСТИ </a:t>
            </a:r>
            <a:b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ЗА </a:t>
            </a:r>
            <a:r>
              <a:rPr lang="en-US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КВАРТАЛ 2024 ГОДА. </a:t>
            </a:r>
            <a:b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ПРОФИЛАКТИЧЕСКИЕ МЕРОПРИЯТИЯ ПРИ ОСУЩЕСТВЛЕНИИ ГОСУДАРСТВЕННОГО КОНТРОЛЯ (НАДЗОРА)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5915" y="6201308"/>
            <a:ext cx="2988775" cy="259435"/>
          </a:xfrm>
          <a:prstGeom prst="rect">
            <a:avLst/>
          </a:prstGeom>
          <a:noFill/>
        </p:spPr>
        <p:txBody>
          <a:bodyPr wrap="none" lIns="89285" tIns="44643" rIns="89285" bIns="44643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Lato" pitchFamily="34" charset="0"/>
              </a:rPr>
              <a:t>ДОКЛАДЧИК: </a:t>
            </a:r>
            <a:r>
              <a:rPr lang="ru-RU" sz="1100" dirty="0" smtClean="0">
                <a:solidFill>
                  <a:schemeClr val="bg1"/>
                </a:solidFill>
                <a:latin typeface="Lato" pitchFamily="34" charset="0"/>
              </a:rPr>
              <a:t>ВЕНКОВ ОЛЕГ СЕРГЕЕВИЧ</a:t>
            </a:r>
            <a:endParaRPr lang="ru-RU" sz="11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29" y="800709"/>
            <a:ext cx="3119802" cy="32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39075" cy="960438"/>
          </a:xfrm>
        </p:spPr>
        <p:txBody>
          <a:bodyPr>
            <a:normAutofit/>
          </a:bodyPr>
          <a:lstStyle/>
          <a:p>
            <a:pPr algn="l"/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ПРИМЕНЕНИЕ ВИДОВ АДМИНИСТРАТИВНЫХ НАКАЗАНИЙ </a:t>
            </a:r>
            <a:b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6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месяца 2024 года)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410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5" y="2732415"/>
            <a:ext cx="546100" cy="259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Группа 15"/>
          <p:cNvGrpSpPr>
            <a:grpSpLocks/>
          </p:cNvGrpSpPr>
          <p:nvPr/>
        </p:nvGrpSpPr>
        <p:grpSpPr bwMode="auto">
          <a:xfrm>
            <a:off x="427622" y="2117559"/>
            <a:ext cx="506870" cy="674687"/>
            <a:chOff x="1330573" y="2285999"/>
            <a:chExt cx="503787" cy="674949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03154" y="2600446"/>
              <a:ext cx="3250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638252" y="2781491"/>
              <a:ext cx="179874" cy="179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728190" y="2600446"/>
              <a:ext cx="0" cy="269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6" name="TextBox 19"/>
            <p:cNvSpPr txBox="1">
              <a:spLocks noChangeArrowheads="1"/>
            </p:cNvSpPr>
            <p:nvPr/>
          </p:nvSpPr>
          <p:spPr bwMode="auto">
            <a:xfrm>
              <a:off x="1330573" y="2285999"/>
              <a:ext cx="503787" cy="3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296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835019" y="1841102"/>
            <a:ext cx="193675" cy="179388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33431" y="1536646"/>
            <a:ext cx="195263" cy="179387"/>
          </a:xfrm>
          <a:prstGeom prst="rect">
            <a:avLst/>
          </a:prstGeom>
          <a:solidFill>
            <a:srgbClr val="D61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5" name="TextBox 23"/>
          <p:cNvSpPr txBox="1">
            <a:spLocks noChangeArrowheads="1"/>
          </p:cNvSpPr>
          <p:nvPr/>
        </p:nvSpPr>
        <p:spPr bwMode="auto">
          <a:xfrm>
            <a:off x="2056535" y="1784540"/>
            <a:ext cx="31346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Количество административных штрафов </a:t>
            </a:r>
          </a:p>
        </p:txBody>
      </p:sp>
      <p:sp>
        <p:nvSpPr>
          <p:cNvPr id="4106" name="TextBox 24"/>
          <p:cNvSpPr txBox="1">
            <a:spLocks noChangeArrowheads="1"/>
          </p:cNvSpPr>
          <p:nvPr/>
        </p:nvSpPr>
        <p:spPr bwMode="auto">
          <a:xfrm>
            <a:off x="256318" y="5390023"/>
            <a:ext cx="1147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Всего </a:t>
            </a:r>
          </a:p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наказаний </a:t>
            </a:r>
          </a:p>
        </p:txBody>
      </p:sp>
      <p:pic>
        <p:nvPicPr>
          <p:cNvPr id="4107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11" y="3436121"/>
            <a:ext cx="546100" cy="189261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Группа 26"/>
          <p:cNvGrpSpPr>
            <a:grpSpLocks/>
          </p:cNvGrpSpPr>
          <p:nvPr/>
        </p:nvGrpSpPr>
        <p:grpSpPr bwMode="auto">
          <a:xfrm>
            <a:off x="1769975" y="2802934"/>
            <a:ext cx="573119" cy="677863"/>
            <a:chOff x="1061572" y="3509686"/>
            <a:chExt cx="529935" cy="677454"/>
          </a:xfrm>
        </p:grpSpPr>
        <p:grpSp>
          <p:nvGrpSpPr>
            <p:cNvPr id="412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0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46867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167</a:t>
              </a: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280250" y="1509350"/>
            <a:ext cx="195262" cy="180975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10" name="TextBox 33"/>
          <p:cNvSpPr txBox="1">
            <a:spLocks noChangeArrowheads="1"/>
          </p:cNvSpPr>
          <p:nvPr/>
        </p:nvSpPr>
        <p:spPr bwMode="auto">
          <a:xfrm>
            <a:off x="5604362" y="1395506"/>
            <a:ext cx="3739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Количество наказаний в виде административного приостановления деятельности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704556" y="4936794"/>
            <a:ext cx="508000" cy="400091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61E3B-75B2-4728-8766-F8196AF1FB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80250" y="1841103"/>
            <a:ext cx="195262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14" name="TextBox 51"/>
          <p:cNvSpPr txBox="1">
            <a:spLocks noChangeArrowheads="1"/>
          </p:cNvSpPr>
          <p:nvPr/>
        </p:nvSpPr>
        <p:spPr bwMode="auto">
          <a:xfrm>
            <a:off x="5604362" y="1791889"/>
            <a:ext cx="2306604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Количество предупреждений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564010" y="4101670"/>
            <a:ext cx="506413" cy="12408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117" name="Группа 26"/>
          <p:cNvGrpSpPr>
            <a:grpSpLocks/>
          </p:cNvGrpSpPr>
          <p:nvPr/>
        </p:nvGrpSpPr>
        <p:grpSpPr bwMode="auto">
          <a:xfrm>
            <a:off x="2862965" y="4307645"/>
            <a:ext cx="449262" cy="677862"/>
            <a:chOff x="1061572" y="3509686"/>
            <a:chExt cx="413228" cy="677454"/>
          </a:xfrm>
        </p:grpSpPr>
        <p:grpSp>
          <p:nvGrpSpPr>
            <p:cNvPr id="411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1790111" y="2934069"/>
                <a:ext cx="179601" cy="1792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1880642" y="2753203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1152103" y="3823822"/>
              <a:ext cx="3226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20" name="TextBox 54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268642" cy="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2</a:t>
              </a:r>
            </a:p>
          </p:txBody>
        </p:sp>
      </p:grpSp>
      <p:grpSp>
        <p:nvGrpSpPr>
          <p:cNvPr id="41" name="Группа 26"/>
          <p:cNvGrpSpPr>
            <a:grpSpLocks/>
          </p:cNvGrpSpPr>
          <p:nvPr/>
        </p:nvGrpSpPr>
        <p:grpSpPr bwMode="auto">
          <a:xfrm>
            <a:off x="3719076" y="3468720"/>
            <a:ext cx="573119" cy="677863"/>
            <a:chOff x="1061572" y="3509686"/>
            <a:chExt cx="529935" cy="677454"/>
          </a:xfrm>
        </p:grpSpPr>
        <p:grpSp>
          <p:nvGrpSpPr>
            <p:cNvPr id="43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46867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127</a:t>
              </a:r>
            </a:p>
          </p:txBody>
        </p:sp>
      </p:grpSp>
      <p:sp>
        <p:nvSpPr>
          <p:cNvPr id="63" name="TextBox 93"/>
          <p:cNvSpPr txBox="1">
            <a:spLocks noChangeArrowheads="1"/>
          </p:cNvSpPr>
          <p:nvPr/>
        </p:nvSpPr>
        <p:spPr bwMode="auto">
          <a:xfrm>
            <a:off x="760023" y="6033796"/>
            <a:ext cx="3229021" cy="276999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В целом по Управлению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3367378" y="5451320"/>
            <a:ext cx="100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Предупреждение</a:t>
            </a:r>
          </a:p>
        </p:txBody>
      </p:sp>
      <p:sp>
        <p:nvSpPr>
          <p:cNvPr id="65" name="TextBox 33"/>
          <p:cNvSpPr txBox="1">
            <a:spLocks noChangeArrowheads="1"/>
          </p:cNvSpPr>
          <p:nvPr/>
        </p:nvSpPr>
        <p:spPr bwMode="auto">
          <a:xfrm>
            <a:off x="2321062" y="5440792"/>
            <a:ext cx="1083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Приостановление</a:t>
            </a:r>
          </a:p>
        </p:txBody>
      </p:sp>
      <p:sp>
        <p:nvSpPr>
          <p:cNvPr id="66" name="TextBox 23"/>
          <p:cNvSpPr txBox="1">
            <a:spLocks noChangeArrowheads="1"/>
          </p:cNvSpPr>
          <p:nvPr/>
        </p:nvSpPr>
        <p:spPr bwMode="auto">
          <a:xfrm>
            <a:off x="1417124" y="5449718"/>
            <a:ext cx="891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Штраф </a:t>
            </a:r>
          </a:p>
        </p:txBody>
      </p:sp>
      <p:sp>
        <p:nvSpPr>
          <p:cNvPr id="67" name="TextBox 23"/>
          <p:cNvSpPr txBox="1">
            <a:spLocks noChangeArrowheads="1"/>
          </p:cNvSpPr>
          <p:nvPr/>
        </p:nvSpPr>
        <p:spPr bwMode="auto">
          <a:xfrm>
            <a:off x="2087124" y="1477392"/>
            <a:ext cx="31346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Общее количество наказаний</a:t>
            </a:r>
          </a:p>
        </p:txBody>
      </p:sp>
      <p:sp>
        <p:nvSpPr>
          <p:cNvPr id="68" name="TextBox 95"/>
          <p:cNvSpPr txBox="1">
            <a:spLocks noChangeArrowheads="1"/>
          </p:cNvSpPr>
          <p:nvPr/>
        </p:nvSpPr>
        <p:spPr bwMode="auto">
          <a:xfrm>
            <a:off x="5725167" y="6039998"/>
            <a:ext cx="3276364" cy="276225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dirty="0" smtClean="0">
                <a:solidFill>
                  <a:schemeClr val="bg1"/>
                </a:solidFill>
                <a:latin typeface="Lato" pitchFamily="34" charset="0"/>
              </a:rPr>
              <a:t>По Новгородской области</a:t>
            </a:r>
            <a:endParaRPr lang="ru-RU" sz="1200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69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36" y="4542493"/>
            <a:ext cx="546100" cy="81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1" y="4853628"/>
            <a:ext cx="546100" cy="5033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7928266" y="5194259"/>
            <a:ext cx="508000" cy="139218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992181" y="4871709"/>
            <a:ext cx="506413" cy="4617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3" name="TextBox 24"/>
          <p:cNvSpPr txBox="1">
            <a:spLocks noChangeArrowheads="1"/>
          </p:cNvSpPr>
          <p:nvPr/>
        </p:nvSpPr>
        <p:spPr bwMode="auto">
          <a:xfrm>
            <a:off x="5408608" y="5455281"/>
            <a:ext cx="1147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Всего </a:t>
            </a:r>
          </a:p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наказаний </a:t>
            </a:r>
          </a:p>
        </p:txBody>
      </p:sp>
      <p:sp>
        <p:nvSpPr>
          <p:cNvPr id="74" name="TextBox 23"/>
          <p:cNvSpPr txBox="1">
            <a:spLocks noChangeArrowheads="1"/>
          </p:cNvSpPr>
          <p:nvPr/>
        </p:nvSpPr>
        <p:spPr bwMode="auto">
          <a:xfrm>
            <a:off x="6653783" y="5508390"/>
            <a:ext cx="891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Штраф </a:t>
            </a:r>
          </a:p>
        </p:txBody>
      </p:sp>
      <p:sp>
        <p:nvSpPr>
          <p:cNvPr id="75" name="TextBox 33"/>
          <p:cNvSpPr txBox="1">
            <a:spLocks noChangeArrowheads="1"/>
          </p:cNvSpPr>
          <p:nvPr/>
        </p:nvSpPr>
        <p:spPr bwMode="auto">
          <a:xfrm>
            <a:off x="7588184" y="5406790"/>
            <a:ext cx="1083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Приостановление</a:t>
            </a:r>
          </a:p>
        </p:txBody>
      </p:sp>
      <p:sp>
        <p:nvSpPr>
          <p:cNvPr id="76" name="TextBox 51"/>
          <p:cNvSpPr txBox="1">
            <a:spLocks noChangeArrowheads="1"/>
          </p:cNvSpPr>
          <p:nvPr/>
        </p:nvSpPr>
        <p:spPr bwMode="auto">
          <a:xfrm>
            <a:off x="8671990" y="5439280"/>
            <a:ext cx="100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Предупреждение</a:t>
            </a:r>
          </a:p>
        </p:txBody>
      </p:sp>
      <p:grpSp>
        <p:nvGrpSpPr>
          <p:cNvPr id="77" name="Группа 26"/>
          <p:cNvGrpSpPr>
            <a:grpSpLocks/>
          </p:cNvGrpSpPr>
          <p:nvPr/>
        </p:nvGrpSpPr>
        <p:grpSpPr bwMode="auto">
          <a:xfrm>
            <a:off x="8051946" y="4557385"/>
            <a:ext cx="449262" cy="677862"/>
            <a:chOff x="1061572" y="3509686"/>
            <a:chExt cx="413228" cy="677454"/>
          </a:xfrm>
        </p:grpSpPr>
        <p:grpSp>
          <p:nvGrpSpPr>
            <p:cNvPr id="7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81" name="Овал 80"/>
              <p:cNvSpPr/>
              <p:nvPr/>
            </p:nvSpPr>
            <p:spPr>
              <a:xfrm>
                <a:off x="1790111" y="2934069"/>
                <a:ext cx="179601" cy="1792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1880642" y="2753203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1152103" y="3823822"/>
              <a:ext cx="3226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54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268642" cy="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0</a:t>
              </a:r>
            </a:p>
          </p:txBody>
        </p:sp>
      </p:grpSp>
      <p:grpSp>
        <p:nvGrpSpPr>
          <p:cNvPr id="83" name="Группа 15"/>
          <p:cNvGrpSpPr>
            <a:grpSpLocks/>
          </p:cNvGrpSpPr>
          <p:nvPr/>
        </p:nvGrpSpPr>
        <p:grpSpPr bwMode="auto">
          <a:xfrm>
            <a:off x="5603949" y="3916877"/>
            <a:ext cx="490537" cy="674687"/>
            <a:chOff x="1330573" y="2285999"/>
            <a:chExt cx="487553" cy="674949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1403154" y="2600446"/>
              <a:ext cx="3250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1638252" y="2781491"/>
              <a:ext cx="179874" cy="179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1728190" y="2600446"/>
              <a:ext cx="0" cy="269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19"/>
            <p:cNvSpPr txBox="1">
              <a:spLocks noChangeArrowheads="1"/>
            </p:cNvSpPr>
            <p:nvPr/>
          </p:nvSpPr>
          <p:spPr bwMode="auto">
            <a:xfrm>
              <a:off x="1330573" y="2285999"/>
              <a:ext cx="397038" cy="3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26</a:t>
              </a:r>
            </a:p>
          </p:txBody>
        </p:sp>
      </p:grpSp>
      <p:grpSp>
        <p:nvGrpSpPr>
          <p:cNvPr id="88" name="Группа 26"/>
          <p:cNvGrpSpPr>
            <a:grpSpLocks/>
          </p:cNvGrpSpPr>
          <p:nvPr/>
        </p:nvGrpSpPr>
        <p:grpSpPr bwMode="auto">
          <a:xfrm>
            <a:off x="6989491" y="4218453"/>
            <a:ext cx="465716" cy="677863"/>
            <a:chOff x="1061572" y="3509686"/>
            <a:chExt cx="430625" cy="677454"/>
          </a:xfrm>
        </p:grpSpPr>
        <p:grpSp>
          <p:nvGrpSpPr>
            <p:cNvPr id="89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92" name="Овал 91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Прямая соединительная линия 89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14</a:t>
              </a:r>
            </a:p>
          </p:txBody>
        </p:sp>
      </p:grpSp>
      <p:grpSp>
        <p:nvGrpSpPr>
          <p:cNvPr id="94" name="Группа 26"/>
          <p:cNvGrpSpPr>
            <a:grpSpLocks/>
          </p:cNvGrpSpPr>
          <p:nvPr/>
        </p:nvGrpSpPr>
        <p:grpSpPr bwMode="auto">
          <a:xfrm>
            <a:off x="9165603" y="4258931"/>
            <a:ext cx="465716" cy="677863"/>
            <a:chOff x="1061572" y="3509686"/>
            <a:chExt cx="430625" cy="677454"/>
          </a:xfrm>
        </p:grpSpPr>
        <p:grpSp>
          <p:nvGrpSpPr>
            <p:cNvPr id="95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98" name="Овал 97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Прямая соединительная линия 95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5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Аварийность и </a:t>
            </a:r>
            <a:r>
              <a:rPr lang="ru-RU" altLang="ru-RU" sz="16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травматизм (2020-2024 </a:t>
            </a:r>
            <a:r>
              <a:rPr lang="ru-RU" altLang="ru-RU" sz="1600" cap="all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гг</a:t>
            </a:r>
            <a:r>
              <a:rPr lang="ru-RU" altLang="ru-RU" sz="16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ru-RU" altLang="ru-RU" sz="16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19141677"/>
              </p:ext>
            </p:extLst>
          </p:nvPr>
        </p:nvGraphicFramePr>
        <p:xfrm>
          <a:off x="252719" y="1736812"/>
          <a:ext cx="3984443" cy="28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63519725"/>
              </p:ext>
            </p:extLst>
          </p:nvPr>
        </p:nvGraphicFramePr>
        <p:xfrm>
          <a:off x="4211367" y="2400239"/>
          <a:ext cx="5694634" cy="2274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4373" y="4747639"/>
            <a:ext cx="890632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В 2023 году: </a:t>
            </a:r>
            <a:r>
              <a:rPr lang="ru-RU" sz="1300" b="1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/>
            </a:r>
            <a:br>
              <a:rPr lang="ru-RU" sz="1300" b="1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</a:br>
            <a:r>
              <a:rPr lang="ru-RU" sz="1300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Произошла 1 авария на поднадзорном </a:t>
            </a:r>
            <a:r>
              <a:rPr lang="ru-RU" sz="1300" dirty="0" smtClean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опасном </a:t>
            </a:r>
            <a:r>
              <a:rPr lang="ru-RU" sz="1300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производственном </a:t>
            </a:r>
            <a:r>
              <a:rPr lang="ru-RU" sz="1300" dirty="0" smtClean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объекте, относящимся к сетям газопотребления и газораспределения АО «ГТ </a:t>
            </a:r>
            <a:r>
              <a:rPr lang="ru-RU" sz="1300" dirty="0" err="1" smtClean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Энерго</a:t>
            </a:r>
            <a:r>
              <a:rPr lang="ru-RU" sz="1300" dirty="0" smtClean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».</a:t>
            </a:r>
            <a:endParaRPr lang="ru-RU" sz="1300" b="1" dirty="0">
              <a:latin typeface="Lato Light" panose="020F0402020204030203" pitchFamily="34" charset="0"/>
              <a:ea typeface="PT Sans" panose="020B0503020203020204" pitchFamily="34" charset="-52"/>
              <a:cs typeface="Lato Light" panose="020F0402020204030203" pitchFamily="34" charset="0"/>
            </a:endParaRPr>
          </a:p>
          <a:p>
            <a:r>
              <a:rPr lang="ru-RU" sz="1300" b="1" dirty="0" smtClean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В 2022 году: </a:t>
            </a:r>
            <a:r>
              <a:rPr lang="ru-RU" sz="1300" b="1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/>
            </a:r>
            <a:br>
              <a:rPr lang="ru-RU" sz="1300" b="1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</a:br>
            <a:r>
              <a:rPr lang="ru-RU" sz="1300" dirty="0" smtClean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Произошла </a:t>
            </a:r>
            <a:r>
              <a:rPr lang="ru-RU" sz="1300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1</a:t>
            </a:r>
            <a:r>
              <a:rPr lang="ru-RU" sz="1300" dirty="0" smtClean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 авария на поднадзорном химически опасном </a:t>
            </a:r>
            <a:r>
              <a:rPr lang="ru-RU" sz="1300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производственном </a:t>
            </a:r>
            <a:r>
              <a:rPr lang="ru-RU" sz="1300" dirty="0" smtClean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объекте ПАО «Акрон».</a:t>
            </a:r>
          </a:p>
          <a:p>
            <a:r>
              <a:rPr lang="ru-RU" sz="1300" b="1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В </a:t>
            </a:r>
            <a:r>
              <a:rPr lang="ru-RU" sz="1300" b="1" dirty="0" smtClean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2021 </a:t>
            </a:r>
            <a:r>
              <a:rPr lang="ru-RU" sz="1300" b="1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году</a:t>
            </a:r>
            <a:r>
              <a:rPr lang="ru-RU" sz="1300" b="1" dirty="0" smtClean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:</a:t>
            </a:r>
          </a:p>
          <a:p>
            <a:r>
              <a:rPr lang="ru-RU" sz="1300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На объектах энергетики произошло 2 несчастных случая на производстве со смертельным исходом.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566025" cy="960438"/>
          </a:xfrm>
        </p:spPr>
        <p:txBody>
          <a:bodyPr/>
          <a:lstStyle/>
          <a:p>
            <a:pPr algn="l"/>
            <a:r>
              <a:rPr lang="ru-RU" altLang="ru-RU" sz="2000" dirty="0">
                <a:solidFill>
                  <a:schemeClr val="bg1"/>
                </a:solidFill>
                <a:latin typeface="Lato" charset="0"/>
                <a:cs typeface="Tahoma" pitchFamily="34" charset="0"/>
              </a:rPr>
              <a:t>ПРОФИЛАКТИКА РИСКОВ ПРИЧИНЕНИЯ ВРЕДА (УЩЕРБА) ОХРАНЯЕМЫМ ЗАКОНОМ ЦЕННОСТЯМ</a:t>
            </a:r>
            <a:endParaRPr lang="ru-RU" altLang="ru-RU" sz="20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65405"/>
              </p:ext>
            </p:extLst>
          </p:nvPr>
        </p:nvGraphicFramePr>
        <p:xfrm>
          <a:off x="596516" y="1797846"/>
          <a:ext cx="8676965" cy="4104187"/>
        </p:xfrm>
        <a:graphic>
          <a:graphicData uri="http://schemas.openxmlformats.org/drawingml/2006/table">
            <a:tbl>
              <a:tblPr/>
              <a:tblGrid>
                <a:gridCol w="691349">
                  <a:extLst>
                    <a:ext uri="{9D8B030D-6E8A-4147-A177-3AD203B41FA5}">
                      <a16:colId xmlns:a16="http://schemas.microsoft.com/office/drawing/2014/main" val="366344336"/>
                    </a:ext>
                  </a:extLst>
                </a:gridCol>
                <a:gridCol w="3092876">
                  <a:extLst>
                    <a:ext uri="{9D8B030D-6E8A-4147-A177-3AD203B41FA5}">
                      <a16:colId xmlns:a16="http://schemas.microsoft.com/office/drawing/2014/main" val="1487039963"/>
                    </a:ext>
                  </a:extLst>
                </a:gridCol>
                <a:gridCol w="4892740">
                  <a:extLst>
                    <a:ext uri="{9D8B030D-6E8A-4147-A177-3AD203B41FA5}">
                      <a16:colId xmlns:a16="http://schemas.microsoft.com/office/drawing/2014/main" val="377724398"/>
                    </a:ext>
                  </a:extLst>
                </a:gridCol>
              </a:tblGrid>
              <a:tr h="5273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Виды профилактических мероприятий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Виды надзоров в рамках которых допускается осуществление профилактического мероприятия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324746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Arial" panose="020B0604020202020204" pitchFamily="34" charset="0"/>
                        </a:rPr>
                        <a:t>Информирование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4594E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Осуществляется по всем видам надзора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717673"/>
                  </a:ext>
                </a:extLst>
              </a:tr>
              <a:tr h="4680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Arial" panose="020B0604020202020204" pitchFamily="34" charset="0"/>
                        </a:rPr>
                        <a:t>Обобщение правоприменительной практики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4594E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Осуществляется по всем видам надзора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4594E"/>
                        </a:solidFill>
                        <a:effectLst/>
                        <a:latin typeface="Lato Light" panose="020F0402020204030203" pitchFamily="34" charset="0"/>
                        <a:cs typeface="Arial" panose="020B0604020202020204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8145"/>
                  </a:ext>
                </a:extLst>
              </a:tr>
              <a:tr h="7560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Arial" panose="020B0604020202020204" pitchFamily="34" charset="0"/>
                        </a:rPr>
                        <a:t>Меры стимулирования добросовестности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1D7D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Проводиться только в рамках осуществления надзора в области промышленной безопасности и надзора в области безопасности гидротехнических сооружений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238009"/>
                  </a:ext>
                </a:extLst>
              </a:tr>
              <a:tr h="2880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Arial" panose="020B0604020202020204" pitchFamily="34" charset="0"/>
                        </a:rPr>
                        <a:t>Объявление предостережения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4594E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Осуществляется по всем видам надзора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115359"/>
                  </a:ext>
                </a:extLst>
              </a:tr>
              <a:tr h="568477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Arial" panose="020B0604020202020204" pitchFamily="34" charset="0"/>
                        </a:rPr>
                        <a:t>Консультирование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Применяется по всем видам надзора,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75BA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кроме федерального государственного энергетического надзора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181107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Arial" panose="020B0604020202020204" pitchFamily="34" charset="0"/>
                        </a:rPr>
                        <a:t>Самообследование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75BA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Проведение в рамках видов надзора, осуществляемых Ростехнадзором, не предусмотрено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059394"/>
                  </a:ext>
                </a:extLst>
              </a:tr>
              <a:tr h="699872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Arial" panose="020B0604020202020204" pitchFamily="34" charset="0"/>
                        </a:rPr>
                        <a:t>Профилактический визит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1D7D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Проводиться только в рамках осуществления горного надзора, строительного надзора, а также лицензионного контроля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77602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7636-A048-4A34-9E04-43F29ABF0E0F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9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ПРОФИЛАКТИЧЕСКИЕ МЕРОПРИЯТИЯ ПРИ ОСУЩЕСТВЛЕНИИ НАДЗОРА НА ТЕРРИТОРИИ НОВГОРОДСКОЙ </a:t>
            </a:r>
            <a:r>
              <a:rPr lang="ru-RU" sz="16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ОБЛАСТИ </a:t>
            </a:r>
            <a:r>
              <a:rPr lang="ru-RU" altLang="ru-RU" sz="16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3 </a:t>
            </a:r>
            <a:r>
              <a:rPr lang="ru-RU" sz="16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месяца </a:t>
            </a:r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2024 года)</a:t>
            </a:r>
            <a:endParaRPr lang="ru-RU" altLang="ru-RU" sz="16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6906" y="5004045"/>
            <a:ext cx="1539432" cy="459490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200" b="1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Выдано предостережений</a:t>
            </a:r>
            <a:endParaRPr lang="ru-RU" sz="1200" b="1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3443" y="4998852"/>
            <a:ext cx="1572354" cy="459490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200" b="1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Проведено совещаний</a:t>
            </a:r>
            <a:endParaRPr lang="ru-RU" sz="1200" b="1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8908" y="4998852"/>
            <a:ext cx="1533887" cy="459490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200" b="1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Информирование: Направлено писем</a:t>
            </a:r>
            <a:endParaRPr lang="ru-RU" sz="1200" b="1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022" y="4238633"/>
            <a:ext cx="547200" cy="6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32"/>
          <p:cNvGrpSpPr/>
          <p:nvPr/>
        </p:nvGrpSpPr>
        <p:grpSpPr>
          <a:xfrm>
            <a:off x="937587" y="3331607"/>
            <a:ext cx="759949" cy="958050"/>
            <a:chOff x="755576" y="3516458"/>
            <a:chExt cx="725063" cy="923795"/>
          </a:xfrm>
        </p:grpSpPr>
        <p:grpSp>
          <p:nvGrpSpPr>
            <p:cNvPr id="18" name="Группа 56"/>
            <p:cNvGrpSpPr/>
            <p:nvPr/>
          </p:nvGrpSpPr>
          <p:grpSpPr>
            <a:xfrm>
              <a:off x="1061571" y="4071613"/>
              <a:ext cx="180020" cy="368640"/>
              <a:chOff x="1790110" y="2997821"/>
              <a:chExt cx="180020" cy="368640"/>
            </a:xfrm>
          </p:grpSpPr>
          <p:sp>
            <p:nvSpPr>
              <p:cNvPr id="84" name="Овал 83"/>
              <p:cNvSpPr/>
              <p:nvPr/>
            </p:nvSpPr>
            <p:spPr>
              <a:xfrm>
                <a:off x="1790110" y="3186440"/>
                <a:ext cx="180020" cy="1800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1880120" y="2997821"/>
                <a:ext cx="0" cy="27003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1156640" y="4078628"/>
              <a:ext cx="323999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69"/>
            <p:cNvSpPr txBox="1"/>
            <p:nvPr/>
          </p:nvSpPr>
          <p:spPr>
            <a:xfrm>
              <a:off x="755576" y="3516458"/>
              <a:ext cx="176251" cy="296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400" dirty="0">
                <a:solidFill>
                  <a:srgbClr val="0068AB"/>
                </a:solidFill>
                <a:latin typeface="Lato Light" pitchFamily="34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370192" y="3585513"/>
            <a:ext cx="5400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68AB"/>
                </a:solidFill>
                <a:latin typeface="a_PlakatTitul" pitchFamily="34" charset="-52"/>
                <a:cs typeface="Lato Black" pitchFamily="34" charset="0"/>
              </a:rPr>
              <a:t>3</a:t>
            </a:r>
            <a:endParaRPr lang="ru-RU" sz="1300" dirty="0">
              <a:solidFill>
                <a:srgbClr val="0068AB"/>
              </a:solidFill>
              <a:latin typeface="a_PlakatTitul" pitchFamily="34" charset="-52"/>
              <a:cs typeface="Lato Black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30365" y="4998852"/>
            <a:ext cx="1554985" cy="459490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200" b="1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Проведено консультирований</a:t>
            </a:r>
            <a:endParaRPr lang="ru-RU" sz="1200" b="1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pic>
        <p:nvPicPr>
          <p:cNvPr id="42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30" y="2889292"/>
            <a:ext cx="546100" cy="202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Группа 26"/>
          <p:cNvGrpSpPr>
            <a:grpSpLocks/>
          </p:cNvGrpSpPr>
          <p:nvPr/>
        </p:nvGrpSpPr>
        <p:grpSpPr bwMode="auto">
          <a:xfrm>
            <a:off x="3404828" y="2301917"/>
            <a:ext cx="573119" cy="677863"/>
            <a:chOff x="1061572" y="3509686"/>
            <a:chExt cx="529935" cy="677454"/>
          </a:xfrm>
        </p:grpSpPr>
        <p:grpSp>
          <p:nvGrpSpPr>
            <p:cNvPr id="44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46867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283</a:t>
              </a: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7503611" y="3382663"/>
            <a:ext cx="495022" cy="1532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50" name="Группа 26"/>
          <p:cNvGrpSpPr>
            <a:grpSpLocks/>
          </p:cNvGrpSpPr>
          <p:nvPr/>
        </p:nvGrpSpPr>
        <p:grpSpPr bwMode="auto">
          <a:xfrm>
            <a:off x="7645029" y="2795288"/>
            <a:ext cx="573119" cy="677863"/>
            <a:chOff x="1061572" y="3509686"/>
            <a:chExt cx="529935" cy="677454"/>
          </a:xfrm>
        </p:grpSpPr>
        <p:grpSp>
          <p:nvGrpSpPr>
            <p:cNvPr id="51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46867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105</a:t>
              </a: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5421206" y="3978315"/>
            <a:ext cx="508000" cy="942268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64" name="Группа 26"/>
          <p:cNvGrpSpPr>
            <a:grpSpLocks/>
          </p:cNvGrpSpPr>
          <p:nvPr/>
        </p:nvGrpSpPr>
        <p:grpSpPr bwMode="auto">
          <a:xfrm>
            <a:off x="5580327" y="3366152"/>
            <a:ext cx="465716" cy="677863"/>
            <a:chOff x="1061572" y="3509686"/>
            <a:chExt cx="430625" cy="677454"/>
          </a:xfrm>
        </p:grpSpPr>
        <p:grpSp>
          <p:nvGrpSpPr>
            <p:cNvPr id="65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77" name="Овал 76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01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39075" cy="960438"/>
          </a:xfrm>
        </p:spPr>
        <p:txBody>
          <a:bodyPr>
            <a:normAutofit/>
          </a:bodyPr>
          <a:lstStyle/>
          <a:p>
            <a:pPr algn="l"/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ПРИМЕНЕНИЕ ПРОФИЛАКТИКИ НАРУШЕНИЙ ОБЯЗАТЕЛЬНЫХ ТРЕБОВАНИЙ ЗА ПЕДСТАВЛЕНИЕМ СВЕДЕНИЙ ОБ ОСУЩЕСТВЛЕНИИ ПРОИЗВОДСТВЕННОГО КОНТРОЛЯ</a:t>
            </a:r>
          </a:p>
        </p:txBody>
      </p:sp>
      <p:pic>
        <p:nvPicPr>
          <p:cNvPr id="410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07" y="4054410"/>
            <a:ext cx="546100" cy="127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Группа 15"/>
          <p:cNvGrpSpPr>
            <a:grpSpLocks/>
          </p:cNvGrpSpPr>
          <p:nvPr/>
        </p:nvGrpSpPr>
        <p:grpSpPr bwMode="auto">
          <a:xfrm>
            <a:off x="463870" y="3446254"/>
            <a:ext cx="490537" cy="674687"/>
            <a:chOff x="1330573" y="2285999"/>
            <a:chExt cx="487553" cy="674949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03154" y="2600446"/>
              <a:ext cx="3250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638252" y="2781491"/>
              <a:ext cx="179874" cy="179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728190" y="2600446"/>
              <a:ext cx="0" cy="269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6" name="TextBox 19"/>
            <p:cNvSpPr txBox="1">
              <a:spLocks noChangeArrowheads="1"/>
            </p:cNvSpPr>
            <p:nvPr/>
          </p:nvSpPr>
          <p:spPr bwMode="auto">
            <a:xfrm>
              <a:off x="1330573" y="2285999"/>
              <a:ext cx="397038" cy="3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73</a:t>
              </a:r>
            </a:p>
          </p:txBody>
        </p:sp>
      </p:grpSp>
      <p:sp>
        <p:nvSpPr>
          <p:cNvPr id="4106" name="TextBox 24"/>
          <p:cNvSpPr txBox="1">
            <a:spLocks noChangeArrowheads="1"/>
          </p:cNvSpPr>
          <p:nvPr/>
        </p:nvSpPr>
        <p:spPr bwMode="auto">
          <a:xfrm>
            <a:off x="214497" y="5440791"/>
            <a:ext cx="1147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2021 год</a:t>
            </a:r>
          </a:p>
        </p:txBody>
      </p:sp>
      <p:pic>
        <p:nvPicPr>
          <p:cNvPr id="4107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11" y="3765914"/>
            <a:ext cx="546100" cy="156282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Группа 26"/>
          <p:cNvGrpSpPr>
            <a:grpSpLocks/>
          </p:cNvGrpSpPr>
          <p:nvPr/>
        </p:nvGrpSpPr>
        <p:grpSpPr bwMode="auto">
          <a:xfrm>
            <a:off x="1772620" y="3151451"/>
            <a:ext cx="465716" cy="677863"/>
            <a:chOff x="1061572" y="3509686"/>
            <a:chExt cx="430625" cy="677454"/>
          </a:xfrm>
        </p:grpSpPr>
        <p:grpSp>
          <p:nvGrpSpPr>
            <p:cNvPr id="412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0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86</a:t>
              </a: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2608965" y="3499362"/>
            <a:ext cx="508000" cy="1829372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61E3B-75B2-4728-8766-F8196AF1FB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89368" y="3528604"/>
            <a:ext cx="506413" cy="17984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117" name="Группа 26"/>
          <p:cNvGrpSpPr>
            <a:grpSpLocks/>
          </p:cNvGrpSpPr>
          <p:nvPr/>
        </p:nvGrpSpPr>
        <p:grpSpPr bwMode="auto">
          <a:xfrm>
            <a:off x="2766814" y="2903008"/>
            <a:ext cx="466067" cy="677862"/>
            <a:chOff x="1061572" y="3509686"/>
            <a:chExt cx="428685" cy="677454"/>
          </a:xfrm>
        </p:grpSpPr>
        <p:grpSp>
          <p:nvGrpSpPr>
            <p:cNvPr id="411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1790111" y="2934069"/>
                <a:ext cx="179601" cy="1792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1880642" y="2753203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1152103" y="3823822"/>
              <a:ext cx="3226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20" name="TextBox 54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7428" cy="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91</a:t>
              </a:r>
            </a:p>
          </p:txBody>
        </p:sp>
      </p:grpSp>
      <p:grpSp>
        <p:nvGrpSpPr>
          <p:cNvPr id="41" name="Группа 26"/>
          <p:cNvGrpSpPr>
            <a:grpSpLocks/>
          </p:cNvGrpSpPr>
          <p:nvPr/>
        </p:nvGrpSpPr>
        <p:grpSpPr bwMode="auto">
          <a:xfrm>
            <a:off x="3761360" y="2903008"/>
            <a:ext cx="465716" cy="677863"/>
            <a:chOff x="1061572" y="3509686"/>
            <a:chExt cx="430625" cy="677454"/>
          </a:xfrm>
        </p:grpSpPr>
        <p:grpSp>
          <p:nvGrpSpPr>
            <p:cNvPr id="43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charset="-52"/>
                  <a:cs typeface="Arial" charset="0"/>
                </a:rPr>
                <a:t>89</a:t>
              </a:r>
            </a:p>
          </p:txBody>
        </p:sp>
      </p:grp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3365617" y="5446461"/>
            <a:ext cx="10095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2024 год</a:t>
            </a:r>
          </a:p>
        </p:txBody>
      </p:sp>
      <p:sp>
        <p:nvSpPr>
          <p:cNvPr id="65" name="TextBox 33"/>
          <p:cNvSpPr txBox="1">
            <a:spLocks noChangeArrowheads="1"/>
          </p:cNvSpPr>
          <p:nvPr/>
        </p:nvSpPr>
        <p:spPr bwMode="auto">
          <a:xfrm>
            <a:off x="2321062" y="5440792"/>
            <a:ext cx="1083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2023 год</a:t>
            </a:r>
          </a:p>
        </p:txBody>
      </p:sp>
      <p:sp>
        <p:nvSpPr>
          <p:cNvPr id="66" name="TextBox 23"/>
          <p:cNvSpPr txBox="1">
            <a:spLocks noChangeArrowheads="1"/>
          </p:cNvSpPr>
          <p:nvPr/>
        </p:nvSpPr>
        <p:spPr bwMode="auto">
          <a:xfrm>
            <a:off x="1417124" y="5449718"/>
            <a:ext cx="891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Lato Light" charset="0"/>
                <a:cs typeface="Arial" charset="0"/>
              </a:rPr>
              <a:t>2022 год </a:t>
            </a:r>
          </a:p>
        </p:txBody>
      </p:sp>
      <p:sp>
        <p:nvSpPr>
          <p:cNvPr id="100" name="TextBox 93"/>
          <p:cNvSpPr txBox="1">
            <a:spLocks noChangeArrowheads="1"/>
          </p:cNvSpPr>
          <p:nvPr/>
        </p:nvSpPr>
        <p:spPr bwMode="auto">
          <a:xfrm>
            <a:off x="291971" y="5930349"/>
            <a:ext cx="3935105" cy="461665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Динамика показателя количества представивших отчеты по ПК за 2021, 2022, 2023 и 2024 годы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248810"/>
              </p:ext>
            </p:extLst>
          </p:nvPr>
        </p:nvGraphicFramePr>
        <p:xfrm>
          <a:off x="4690509" y="1739841"/>
          <a:ext cx="4926764" cy="2099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0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2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882">
                <a:tc>
                  <a:txBody>
                    <a:bodyPr/>
                    <a:lstStyle/>
                    <a:p>
                      <a:pPr marL="0" marR="0" indent="0" algn="l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168425"/>
                  </a:ext>
                </a:extLst>
              </a:tr>
              <a:tr h="524882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Arial" panose="020B0604020202020204" pitchFamily="34" charset="0"/>
                        </a:rPr>
                        <a:t>Направлено писем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val="865029665"/>
                  </a:ext>
                </a:extLst>
              </a:tr>
              <a:tr h="524882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Arial" panose="020B0604020202020204" pitchFamily="34" charset="0"/>
                        </a:rPr>
                        <a:t>Проведено совещаний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val="2455975501"/>
                  </a:ext>
                </a:extLst>
              </a:tr>
              <a:tr h="524882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+mn-ea"/>
                          <a:cs typeface="Arial" panose="020B0604020202020204" pitchFamily="34" charset="0"/>
                        </a:rPr>
                        <a:t>Объявлено предостережений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val="2195196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0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581" y="3501008"/>
            <a:ext cx="7566841" cy="9598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ЗА ВНИМАНИЕ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02" y="1550996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НАПРАВЛЕНИЯ КОНТРОЛЬНО-НАДЗОРНОЙ ДЕЯТЕЛЬНОСТИ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508" y="1420407"/>
            <a:ext cx="900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Ф</a:t>
            </a: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едеральный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государственный надзор в области промышленной безопасности;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Ф</a:t>
            </a: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едеральный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государственный строительный надзор;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энергетический надзор;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в области безопасности гидротехнических сооружений;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горный надзор;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за деятельностью саморегулируемых организаций в области энергетического обследования;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лицензионный контроль (надзор) за деятельностью, связанной с обращением взрывчатых материалов промышленного назначения;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лицензионный контроль (надзор) за деятельностью по проведению экспертизы промышленной безопасности;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лицензионный контроль (надзор) за производством маркшейдерских </a:t>
            </a: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работ;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Федеральный</a:t>
            </a: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государственный контроль (надзор) в области использования и содержания лифтов, подъемных платформ для инвалидов, пассажирских конвейеров (движущихся пешеходных дорожек), эскалаторов, за исключением эскалаторов в </a:t>
            </a: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метрополитенах.</a:t>
            </a:r>
            <a:endParaRPr lang="ru-RU" dirty="0">
              <a:latin typeface="Lato Light" panose="020B0604020202020204" charset="0"/>
              <a:cs typeface="La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СЕВЕРО-ЗАПАДНОЕ УПРАВЛЕНИЕ РОСТЕХНАДЗОРА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pic>
        <p:nvPicPr>
          <p:cNvPr id="8" name="E6E576CD-48AD-4761-8E39-55BD64EBFD47" descr="E6E576CD-48AD-4761-8E39-55BD64EBFD4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96" t="18813" r="42685" b="15586"/>
          <a:stretch/>
        </p:blipFill>
        <p:spPr bwMode="auto">
          <a:xfrm>
            <a:off x="-3039888" y="1466892"/>
            <a:ext cx="12673408" cy="502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508" y="2085894"/>
            <a:ext cx="3407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Управление является территориальным органом межрегионального уровня, осуществляющим функции Ростехнадзора на территории: </a:t>
            </a:r>
          </a:p>
          <a:p>
            <a:r>
              <a:rPr lang="ru-RU" sz="1600" b="1" dirty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Республики Карелия, Архангельской, Вологодской, Калининградской, Ленинградской, Мурманской, Новгородской и Псковской областей, города Санкт-Петербурга, острове Колгуев (Ненецкий автономный округ) и шельфе морей Арктической зоны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0554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ОБЪЕКТЫ НАДЗОРА НА ТЕРРИТОРИИ </a:t>
            </a:r>
            <a:b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НОВГОРОДСКОЙ ОБЛАСТИ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23284"/>
              </p:ext>
            </p:extLst>
          </p:nvPr>
        </p:nvGraphicFramePr>
        <p:xfrm>
          <a:off x="-819883" y="1182890"/>
          <a:ext cx="6196318" cy="4269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4" name="Прямая соединительная линия 63"/>
          <p:cNvCxnSpPr/>
          <p:nvPr/>
        </p:nvCxnSpPr>
        <p:spPr>
          <a:xfrm>
            <a:off x="1496616" y="4890242"/>
            <a:ext cx="6584475" cy="507189"/>
          </a:xfrm>
          <a:prstGeom prst="bentConnector3">
            <a:avLst>
              <a:gd name="adj1" fmla="val -246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63"/>
          <p:cNvCxnSpPr/>
          <p:nvPr/>
        </p:nvCxnSpPr>
        <p:spPr>
          <a:xfrm>
            <a:off x="3791314" y="2810629"/>
            <a:ext cx="4289777" cy="301156"/>
          </a:xfrm>
          <a:prstGeom prst="bentConnector3">
            <a:avLst>
              <a:gd name="adj1" fmla="val 39923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63"/>
          <p:cNvCxnSpPr/>
          <p:nvPr/>
        </p:nvCxnSpPr>
        <p:spPr>
          <a:xfrm flipV="1">
            <a:off x="4272866" y="3782349"/>
            <a:ext cx="3808225" cy="291462"/>
          </a:xfrm>
          <a:prstGeom prst="bentConnector3">
            <a:avLst>
              <a:gd name="adj1" fmla="val 32319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63"/>
          <p:cNvCxnSpPr/>
          <p:nvPr/>
        </p:nvCxnSpPr>
        <p:spPr>
          <a:xfrm flipV="1">
            <a:off x="2872110" y="4665178"/>
            <a:ext cx="5208981" cy="58187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28794" y="2715175"/>
            <a:ext cx="4828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816</a:t>
            </a:r>
            <a:endParaRPr lang="ru-RU" sz="1300" b="1" dirty="0">
              <a:solidFill>
                <a:srgbClr val="0068AB"/>
              </a:solidFill>
              <a:latin typeface="a_PlakatTitul" pitchFamily="34" charset="-52"/>
              <a:cs typeface="Lato Light" panose="020F04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28794" y="3831557"/>
            <a:ext cx="4828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836</a:t>
            </a:r>
            <a:endParaRPr lang="ru-RU" sz="1300" b="1" dirty="0">
              <a:solidFill>
                <a:srgbClr val="0068AB"/>
              </a:solidFill>
              <a:latin typeface="a_PlakatTitul" pitchFamily="34" charset="-52"/>
              <a:cs typeface="Lato Light" panose="020F040202020403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78487" y="4247182"/>
            <a:ext cx="38343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51</a:t>
            </a:r>
            <a:endParaRPr lang="ru-RU" sz="1300" b="1" dirty="0">
              <a:solidFill>
                <a:srgbClr val="0068AB"/>
              </a:solidFill>
              <a:latin typeface="a_PlakatTitul" pitchFamily="34" charset="-52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79101" y="5009589"/>
            <a:ext cx="5822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1877</a:t>
            </a:r>
            <a:endParaRPr lang="ru-RU" sz="1300" b="1" dirty="0">
              <a:solidFill>
                <a:srgbClr val="0068AB"/>
              </a:solidFill>
              <a:latin typeface="a_PlakatTitul" pitchFamily="34" charset="-52"/>
              <a:cs typeface="Lato Light" panose="020F0402020204030203" pitchFamily="34" charset="0"/>
            </a:endParaRPr>
          </a:p>
        </p:txBody>
      </p:sp>
      <p:cxnSp>
        <p:nvCxnSpPr>
          <p:cNvPr id="47" name="Прямая соединительная линия 63"/>
          <p:cNvCxnSpPr/>
          <p:nvPr/>
        </p:nvCxnSpPr>
        <p:spPr>
          <a:xfrm>
            <a:off x="2706747" y="2348030"/>
            <a:ext cx="5374344" cy="301466"/>
          </a:xfrm>
          <a:prstGeom prst="bentConnector3">
            <a:avLst>
              <a:gd name="adj1" fmla="val 51701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257779" y="2299964"/>
            <a:ext cx="38343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15</a:t>
            </a:r>
            <a:endParaRPr lang="ru-RU" sz="1300" b="1" dirty="0">
              <a:solidFill>
                <a:srgbClr val="0068AB"/>
              </a:solidFill>
              <a:latin typeface="a_PlakatTitul" pitchFamily="34" charset="-52"/>
              <a:cs typeface="Lato Light" panose="020F0402020204030203" pitchFamily="34" charset="0"/>
            </a:endParaRPr>
          </a:p>
        </p:txBody>
      </p:sp>
      <p:sp>
        <p:nvSpPr>
          <p:cNvPr id="55" name="TextBox 93"/>
          <p:cNvSpPr txBox="1">
            <a:spLocks noChangeArrowheads="1"/>
          </p:cNvSpPr>
          <p:nvPr/>
        </p:nvSpPr>
        <p:spPr bwMode="auto">
          <a:xfrm>
            <a:off x="5782016" y="5009433"/>
            <a:ext cx="735074" cy="276999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Лифты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56" name="TextBox 93"/>
          <p:cNvSpPr txBox="1">
            <a:spLocks noChangeArrowheads="1"/>
          </p:cNvSpPr>
          <p:nvPr/>
        </p:nvSpPr>
        <p:spPr bwMode="auto">
          <a:xfrm>
            <a:off x="5782015" y="2235751"/>
            <a:ext cx="1141849" cy="276999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Стройнадзор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57" name="TextBox 93"/>
          <p:cNvSpPr txBox="1">
            <a:spLocks noChangeArrowheads="1"/>
          </p:cNvSpPr>
          <p:nvPr/>
        </p:nvSpPr>
        <p:spPr bwMode="auto">
          <a:xfrm>
            <a:off x="5782016" y="3849317"/>
            <a:ext cx="1141849" cy="276999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Энергетика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58" name="TextBox 93"/>
          <p:cNvSpPr txBox="1">
            <a:spLocks noChangeArrowheads="1"/>
          </p:cNvSpPr>
          <p:nvPr/>
        </p:nvSpPr>
        <p:spPr bwMode="auto">
          <a:xfrm>
            <a:off x="5782016" y="2760495"/>
            <a:ext cx="735074" cy="276999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ОПО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59" name="TextBox 93"/>
          <p:cNvSpPr txBox="1">
            <a:spLocks noChangeArrowheads="1"/>
          </p:cNvSpPr>
          <p:nvPr/>
        </p:nvSpPr>
        <p:spPr bwMode="auto">
          <a:xfrm>
            <a:off x="5784755" y="4332906"/>
            <a:ext cx="735075" cy="276999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ГТС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ОГРАНИЧЕНИЯ НА ПРОВЕДЕНИЕ КОНТРОЛЬНЫХ (НАДЗОРНЫХ) МЕРОПРИЯТИЙ В 2024 ГОДУ</a:t>
            </a:r>
            <a:endParaRPr lang="ru-RU" altLang="ru-RU" sz="16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643081" y="1662382"/>
            <a:ext cx="8781576" cy="1013488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</a:rPr>
              <a:t>Срок действия моратория на проведение контрольных (надзорных) мероприятий</a:t>
            </a:r>
            <a:r>
              <a:rPr lang="ru-RU" sz="2000" dirty="0"/>
              <a:t>, установленный постановлением Правительства Российской Федерации от 10.03.2022 № 336 </a:t>
            </a:r>
            <a:r>
              <a:rPr lang="ru-RU" sz="2000" dirty="0">
                <a:solidFill>
                  <a:srgbClr val="FF0000"/>
                </a:solidFill>
              </a:rPr>
              <a:t>продлен на 2024 год </a:t>
            </a:r>
            <a:endParaRPr lang="ru-RU" sz="2000" b="1" dirty="0">
              <a:solidFill>
                <a:srgbClr val="FF0000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0102" y="2784651"/>
            <a:ext cx="8854649" cy="705711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2000" b="1" dirty="0"/>
              <a:t>До 2030 года допускается проведение плановых проверок только в отношении</a:t>
            </a:r>
            <a:endParaRPr lang="ru-RU" sz="2000" b="1" dirty="0">
              <a:solidFill>
                <a:srgbClr val="FF0000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003115" y="3680793"/>
            <a:ext cx="252028" cy="359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5032377" y="3709759"/>
            <a:ext cx="252028" cy="330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7732061" y="3680793"/>
            <a:ext cx="252028" cy="330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643082" y="4185084"/>
            <a:ext cx="2872202" cy="1075043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600" dirty="0" smtClean="0"/>
              <a:t>Объектов, отнесенных к категориям </a:t>
            </a:r>
          </a:p>
          <a:p>
            <a:pPr algn="ctr"/>
            <a:r>
              <a:rPr lang="ru-RU" sz="1600" dirty="0" smtClean="0"/>
              <a:t>чрезвычайно высокого и высокого риска</a:t>
            </a:r>
            <a:endParaRPr lang="ru-RU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3782871" y="4554415"/>
            <a:ext cx="2340259" cy="336379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600" dirty="0"/>
              <a:t>ОПО </a:t>
            </a:r>
            <a:r>
              <a:rPr lang="en-US" sz="1600" dirty="0"/>
              <a:t>II </a:t>
            </a:r>
            <a:r>
              <a:rPr lang="ru-RU" sz="1600" dirty="0"/>
              <a:t>класса опасности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73180" y="4554415"/>
            <a:ext cx="2340259" cy="336379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600" dirty="0"/>
              <a:t>ГТС </a:t>
            </a:r>
            <a:r>
              <a:rPr lang="en-US" sz="1600" dirty="0"/>
              <a:t>II </a:t>
            </a:r>
            <a:r>
              <a:rPr lang="ru-RU" sz="1600" dirty="0"/>
              <a:t>класса</a:t>
            </a:r>
          </a:p>
        </p:txBody>
      </p:sp>
    </p:spTree>
    <p:extLst>
      <p:ext uri="{BB962C8B-B14F-4D97-AF65-F5344CB8AC3E}">
        <p14:creationId xmlns:p14="http://schemas.microsoft.com/office/powerpoint/2010/main" val="15395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ОСНОВАНИЯ ДЛЯ ПРОВЕДЕНИЯ ВНЕПЛАНОВЫХ КОНТРОЛЬНЫХ (НАДЗОРНЫХ) МЕРОПРИЯТИЙ ПО СОГЛАСОВАНИЮ С ОРГАНАМИ ПРОКУРАТУРЫ</a:t>
            </a:r>
            <a:endParaRPr lang="ru-RU" altLang="ru-RU" sz="16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36476" y="1412776"/>
            <a:ext cx="8854649" cy="4306697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E4594E"/>
                </a:solidFill>
              </a:rPr>
              <a:t>при непосредственной угрозе причинения вреда жизни и тяжкого вреда здоровью граждан, по фактам причинения вреда жизни и тяжкого вреда здоровью </a:t>
            </a:r>
            <a:r>
              <a:rPr lang="ru-RU" sz="1600" dirty="0" smtClean="0">
                <a:solidFill>
                  <a:srgbClr val="E4594E"/>
                </a:solidFill>
              </a:rPr>
              <a:t>граждан;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при </a:t>
            </a:r>
            <a:r>
              <a:rPr lang="ru-RU" sz="1600" dirty="0"/>
              <a:t>непосредственной угрозе обороне страны и безопасности государства, по фактам причинения вреда обороне страны и безопасности </a:t>
            </a:r>
            <a:r>
              <a:rPr lang="ru-RU" sz="1600" dirty="0" smtClean="0"/>
              <a:t>государства;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E4594E"/>
                </a:solidFill>
              </a:rPr>
              <a:t>при </a:t>
            </a:r>
            <a:r>
              <a:rPr lang="ru-RU" sz="1600" dirty="0">
                <a:solidFill>
                  <a:srgbClr val="E4594E"/>
                </a:solidFill>
              </a:rPr>
              <a:t>непосредственной угрозе возникновения чрезвычайных ситуаций природного и (или) техногенного характера, по фактам возникновения чрезвычайных ситуаций природного и (или) техногенного </a:t>
            </a:r>
            <a:r>
              <a:rPr lang="ru-RU" sz="1600" dirty="0" smtClean="0">
                <a:solidFill>
                  <a:srgbClr val="E4594E"/>
                </a:solidFill>
              </a:rPr>
              <a:t>характера;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E4594E"/>
                </a:solidFill>
              </a:rPr>
              <a:t>при </a:t>
            </a:r>
            <a:r>
              <a:rPr lang="ru-RU" sz="1600" dirty="0">
                <a:solidFill>
                  <a:srgbClr val="E4594E"/>
                </a:solidFill>
              </a:rPr>
              <a:t>выявлении индикаторов риска нарушения обязательных </a:t>
            </a:r>
            <a:r>
              <a:rPr lang="ru-RU" sz="1600" dirty="0" smtClean="0">
                <a:solidFill>
                  <a:srgbClr val="E4594E"/>
                </a:solidFill>
              </a:rPr>
              <a:t>требований;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в </a:t>
            </a:r>
            <a:r>
              <a:rPr lang="ru-RU" sz="1600" dirty="0"/>
              <a:t>связи с истечением срока исполнения предписания, выданного до 01.03.2023, о принятии мер, направленных на устранение нарушений, влекущих непосредственную угрозу причинения вреда жизни и тяжкого вреда здоровью граждан, обороне страны и безопасности государства, возникновения чрезвычайных ситуаций природного и (или) техногенного </a:t>
            </a:r>
            <a:r>
              <a:rPr lang="ru-RU" sz="1600" dirty="0" smtClean="0"/>
              <a:t>характера;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E4594E"/>
                </a:solidFill>
              </a:rPr>
              <a:t>по </a:t>
            </a:r>
            <a:r>
              <a:rPr lang="ru-RU" sz="1600" dirty="0">
                <a:solidFill>
                  <a:srgbClr val="E4594E"/>
                </a:solidFill>
              </a:rPr>
              <a:t>истечении срока исполнения предписания об устранении выявленного нарушения обязательных требований, выданных после </a:t>
            </a:r>
            <a:r>
              <a:rPr lang="ru-RU" sz="1600" dirty="0" smtClean="0">
                <a:solidFill>
                  <a:srgbClr val="E4594E"/>
                </a:solidFill>
              </a:rPr>
              <a:t>01.03.2023.</a:t>
            </a:r>
            <a:endParaRPr lang="ru-RU" sz="1600" b="1" dirty="0">
              <a:solidFill>
                <a:srgbClr val="E4594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ИНДИКАТОРЫ РИСКА НАРУШЕНИЯ ОБЯЗАТЕЛЬНЫХ ТРЕБОВАНИЙ</a:t>
            </a:r>
            <a:endParaRPr lang="ru-RU" altLang="ru-RU" sz="16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36476" y="1412776"/>
            <a:ext cx="8854649" cy="5014583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Перечень индикаторов риска нарушения обязательных требований, используемых при осуществлении </a:t>
            </a:r>
            <a:r>
              <a:rPr lang="ru-RU" sz="1600" b="1" dirty="0" smtClean="0"/>
              <a:t>федерального </a:t>
            </a:r>
            <a:r>
              <a:rPr lang="ru-RU" sz="1600" b="1" dirty="0"/>
              <a:t>государственного контроля (надзора) в области безопасного использования и </a:t>
            </a:r>
            <a:r>
              <a:rPr lang="ru-RU" sz="1600" b="1" dirty="0" smtClean="0"/>
              <a:t>содержания </a:t>
            </a:r>
            <a:r>
              <a:rPr lang="ru-RU" sz="1600" b="1" dirty="0"/>
              <a:t>лифтов, </a:t>
            </a:r>
            <a:r>
              <a:rPr lang="ru-RU" sz="1600" dirty="0"/>
              <a:t>подъемных платформ для инвалидов, пассажирских конвейеров </a:t>
            </a:r>
            <a:r>
              <a:rPr lang="ru-RU" sz="1600" dirty="0" smtClean="0"/>
              <a:t>и эскалаторов, </a:t>
            </a:r>
            <a:r>
              <a:rPr lang="ru-RU" sz="1600" dirty="0"/>
              <a:t>утв. приказом </a:t>
            </a:r>
            <a:r>
              <a:rPr lang="ru-RU" sz="1600" dirty="0" smtClean="0"/>
              <a:t>Ростехнадзора </a:t>
            </a:r>
            <a:r>
              <a:rPr lang="ru-RU" sz="1600" dirty="0"/>
              <a:t>от 17.02.2023 № 72;</a:t>
            </a:r>
            <a:endParaRPr lang="ru-RU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Перечень индикаторов риска нарушения обязательных требований, используемых при осуществлении </a:t>
            </a:r>
            <a:r>
              <a:rPr lang="ru-RU" sz="1600" b="1" dirty="0"/>
              <a:t>федерального государственного горного надзора</a:t>
            </a:r>
            <a:r>
              <a:rPr lang="ru-RU" sz="1600" dirty="0"/>
              <a:t>, утв. приказом Ростехнадзора от 22.06.2023 № 231;</a:t>
            </a:r>
            <a:endParaRPr lang="ru-RU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Перечень индикаторов риска нарушения обязательных требований, используемых для осуществления </a:t>
            </a:r>
            <a:r>
              <a:rPr lang="ru-RU" sz="1600" b="1" dirty="0" smtClean="0"/>
              <a:t>федерального </a:t>
            </a:r>
            <a:r>
              <a:rPr lang="ru-RU" sz="1600" b="1" dirty="0"/>
              <a:t>лицензионного контроля за деятельностью по проведению экспертизы промышленной </a:t>
            </a:r>
            <a:r>
              <a:rPr lang="ru-RU" sz="1600" b="1" dirty="0" smtClean="0"/>
              <a:t>безопасности</a:t>
            </a:r>
            <a:r>
              <a:rPr lang="ru-RU" sz="1600" dirty="0"/>
              <a:t>, утв. приказом Ростехнадзора от 17.05.2023 № </a:t>
            </a:r>
            <a:r>
              <a:rPr lang="ru-RU" sz="1600" dirty="0" smtClean="0"/>
              <a:t>185;</a:t>
            </a:r>
            <a:endParaRPr lang="en-US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Перечень индикаторов риска нарушения обязательных требований, используемых для осуществления </a:t>
            </a:r>
            <a:r>
              <a:rPr lang="ru-RU" sz="1600" b="1" dirty="0" smtClean="0"/>
              <a:t>федерального </a:t>
            </a:r>
            <a:r>
              <a:rPr lang="ru-RU" sz="1600" b="1" dirty="0"/>
              <a:t>государственного лицензионного контроля (надзора) за деятельностью, связанной </a:t>
            </a:r>
            <a:r>
              <a:rPr lang="ru-RU" sz="1600" b="1" dirty="0" smtClean="0"/>
              <a:t>с </a:t>
            </a:r>
            <a:r>
              <a:rPr lang="ru-RU" sz="1600" b="1" dirty="0"/>
              <a:t>обращением взрывчатых материалов промышленного назначения</a:t>
            </a:r>
            <a:r>
              <a:rPr lang="ru-RU" sz="1600" dirty="0"/>
              <a:t>, утв. приказом Ростехнадзора </a:t>
            </a:r>
            <a:r>
              <a:rPr lang="ru-RU" sz="1600" dirty="0" smtClean="0"/>
              <a:t>от </a:t>
            </a:r>
            <a:r>
              <a:rPr lang="ru-RU" sz="1600" dirty="0"/>
              <a:t>20.06.2023 № </a:t>
            </a:r>
            <a:r>
              <a:rPr lang="ru-RU" sz="1600" dirty="0" smtClean="0"/>
              <a:t>227;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Перечень индикаторов риска нарушения обязательных требований, используемых для осуществления </a:t>
            </a:r>
            <a:r>
              <a:rPr lang="ru-RU" sz="1600" b="1" dirty="0"/>
              <a:t>федерального </a:t>
            </a:r>
            <a:r>
              <a:rPr lang="ru-RU" sz="1600" b="1" dirty="0" smtClean="0"/>
              <a:t>государственного </a:t>
            </a:r>
            <a:r>
              <a:rPr lang="ru-RU" sz="1600" b="1" dirty="0"/>
              <a:t>лицензионного контроля (надзора) за производством маркшейдерских работ</a:t>
            </a:r>
            <a:r>
              <a:rPr lang="ru-RU" sz="1600" dirty="0"/>
              <a:t>, утв. приказом </a:t>
            </a:r>
            <a:r>
              <a:rPr lang="ru-RU" sz="1600" dirty="0" smtClean="0"/>
              <a:t>Ростехнадзора </a:t>
            </a:r>
            <a:r>
              <a:rPr lang="ru-RU" sz="1600" dirty="0"/>
              <a:t>от 13.07.2023 № </a:t>
            </a:r>
            <a:r>
              <a:rPr lang="ru-RU" sz="1600" dirty="0" smtClean="0"/>
              <a:t>252;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Перечень индикаторов риска нарушения обязательных требований, используемых при осуществлении </a:t>
            </a:r>
            <a:r>
              <a:rPr lang="ru-RU" sz="1600" b="1" dirty="0"/>
              <a:t>федерального </a:t>
            </a:r>
            <a:r>
              <a:rPr lang="ru-RU" sz="1600" b="1" dirty="0" smtClean="0"/>
              <a:t>государственного </a:t>
            </a:r>
            <a:r>
              <a:rPr lang="ru-RU" sz="1600" b="1" dirty="0"/>
              <a:t>надзора в области безопасности гидротехнических </a:t>
            </a:r>
            <a:r>
              <a:rPr lang="ru-RU" sz="1600" b="1" dirty="0" smtClean="0"/>
              <a:t>сооружений</a:t>
            </a:r>
            <a:r>
              <a:rPr lang="ru-RU" sz="1600" dirty="0" smtClean="0"/>
              <a:t>, </a:t>
            </a:r>
            <a:r>
              <a:rPr lang="ru-RU" sz="1600" dirty="0"/>
              <a:t>утв. приказом Ростехнадзора от 20.07.2023 № </a:t>
            </a:r>
            <a:r>
              <a:rPr lang="ru-RU" sz="1600" dirty="0" smtClean="0"/>
              <a:t>268;</a:t>
            </a:r>
          </a:p>
        </p:txBody>
      </p:sp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ИНДИКАТОРЫ РИСКА НАРУШЕНИЯ ОБЯЗАТЕЛЬНЫХ </a:t>
            </a:r>
            <a:r>
              <a:rPr lang="ru-RU" sz="16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ТРЕБОВАНИЙ</a:t>
            </a:r>
            <a:endParaRPr lang="ru-RU" altLang="ru-RU" sz="16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36476" y="1412776"/>
            <a:ext cx="8854649" cy="2521593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marL="342900" indent="-342900" algn="just">
              <a:buFont typeface="+mj-lt"/>
              <a:buAutoNum type="arabicPeriod" startAt="7"/>
            </a:pPr>
            <a:r>
              <a:rPr lang="ru-RU" sz="1600" dirty="0" smtClean="0"/>
              <a:t>Перечень </a:t>
            </a:r>
            <a:r>
              <a:rPr lang="ru-RU" sz="1600" dirty="0"/>
              <a:t>индикаторов риска нарушения обязательных требований, используемых при осуществлении </a:t>
            </a:r>
            <a:r>
              <a:rPr lang="ru-RU" sz="1600" b="1" dirty="0" smtClean="0"/>
              <a:t>федерального государственного </a:t>
            </a:r>
            <a:r>
              <a:rPr lang="ru-RU" sz="1600" b="1" dirty="0"/>
              <a:t>надзора в области промышленной безопасности</a:t>
            </a:r>
            <a:r>
              <a:rPr lang="ru-RU" sz="1600" dirty="0"/>
              <a:t>, утв. приказом Ростехнадзора от 23.11.2021 № </a:t>
            </a:r>
            <a:r>
              <a:rPr lang="ru-RU" sz="1600" dirty="0" smtClean="0"/>
              <a:t>397;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ru-RU" sz="1600" dirty="0"/>
              <a:t>Перечень индикаторов риска нарушения обязательных требований </a:t>
            </a:r>
            <a:r>
              <a:rPr lang="ru-RU" sz="1600" b="1" dirty="0"/>
              <a:t>по федеральному государственному строительному </a:t>
            </a:r>
            <a:r>
              <a:rPr lang="ru-RU" sz="1600" b="1" dirty="0" smtClean="0"/>
              <a:t>надзору</a:t>
            </a:r>
            <a:r>
              <a:rPr lang="ru-RU" sz="1600" dirty="0"/>
              <a:t>, утв. приказом Министерства строительства и жилищно-коммунального хозяйства Российской Федерации </a:t>
            </a:r>
            <a:r>
              <a:rPr lang="ru-RU" sz="1600" dirty="0" smtClean="0"/>
              <a:t>от </a:t>
            </a:r>
            <a:r>
              <a:rPr lang="ru-RU" sz="1600" dirty="0"/>
              <a:t>21.12.2021 № </a:t>
            </a:r>
            <a:r>
              <a:rPr lang="ru-RU" sz="1600" dirty="0" smtClean="0"/>
              <a:t>979/</a:t>
            </a:r>
            <a:r>
              <a:rPr lang="ru-RU" sz="1600" dirty="0" err="1" smtClean="0"/>
              <a:t>пр</a:t>
            </a:r>
            <a:r>
              <a:rPr lang="ru-RU" sz="1600" dirty="0" smtClean="0"/>
              <a:t>;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ru-RU" sz="1600" dirty="0"/>
              <a:t>Перечень индикаторов риска нарушения обязательных требований </a:t>
            </a:r>
            <a:r>
              <a:rPr lang="ru-RU" sz="1600" b="1" dirty="0"/>
              <a:t>по федеральному государственному энергетическому </a:t>
            </a:r>
            <a:r>
              <a:rPr lang="ru-RU" sz="1600" b="1" dirty="0" smtClean="0"/>
              <a:t>надзору</a:t>
            </a:r>
            <a:r>
              <a:rPr lang="ru-RU" sz="1600" dirty="0"/>
              <a:t>, утв. приказом Минэнерго России от 30.12.2021 № </a:t>
            </a:r>
            <a:r>
              <a:rPr lang="ru-RU" sz="1600" dirty="0" smtClean="0"/>
              <a:t>1540.</a:t>
            </a:r>
            <a:endParaRPr lang="ru-RU" sz="1600" dirty="0"/>
          </a:p>
          <a:p>
            <a:pPr marL="342900" indent="-342900" algn="just">
              <a:buFont typeface="+mj-lt"/>
              <a:buAutoNum type="arabicPeriod" startAt="7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0070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566025" cy="960438"/>
          </a:xfrm>
        </p:spPr>
        <p:txBody>
          <a:bodyPr/>
          <a:lstStyle/>
          <a:p>
            <a:pPr algn="l"/>
            <a:r>
              <a:rPr lang="ru-RU" altLang="ru-RU" sz="19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НАДЗОРНАЯ ДЕЯТЕЛЬНОСТЬ НА ПОДНАДЗОРНЫХ ОБЪЕКТАХ СЕВЕРО-ЗАПАДНОГО УПРАВЛЕНИЯ </a:t>
            </a:r>
            <a:br>
              <a:rPr lang="ru-RU" altLang="ru-RU" sz="19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9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месяца 2024 года)</a:t>
            </a:r>
          </a:p>
        </p:txBody>
      </p:sp>
      <p:pic>
        <p:nvPicPr>
          <p:cNvPr id="307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29537"/>
              </p:ext>
            </p:extLst>
          </p:nvPr>
        </p:nvGraphicFramePr>
        <p:xfrm>
          <a:off x="196850" y="1641475"/>
          <a:ext cx="9436670" cy="4343809"/>
        </p:xfrm>
        <a:graphic>
          <a:graphicData uri="http://schemas.openxmlformats.org/drawingml/2006/table">
            <a:tbl>
              <a:tblPr/>
              <a:tblGrid>
                <a:gridCol w="1314816">
                  <a:extLst>
                    <a:ext uri="{9D8B030D-6E8A-4147-A177-3AD203B41FA5}">
                      <a16:colId xmlns:a16="http://schemas.microsoft.com/office/drawing/2014/main" val="366344336"/>
                    </a:ext>
                  </a:extLst>
                </a:gridCol>
                <a:gridCol w="910522">
                  <a:extLst>
                    <a:ext uri="{9D8B030D-6E8A-4147-A177-3AD203B41FA5}">
                      <a16:colId xmlns:a16="http://schemas.microsoft.com/office/drawing/2014/main" val="1487039963"/>
                    </a:ext>
                  </a:extLst>
                </a:gridCol>
                <a:gridCol w="691997">
                  <a:extLst>
                    <a:ext uri="{9D8B030D-6E8A-4147-A177-3AD203B41FA5}">
                      <a16:colId xmlns:a16="http://schemas.microsoft.com/office/drawing/2014/main" val="377724398"/>
                    </a:ext>
                  </a:extLst>
                </a:gridCol>
                <a:gridCol w="837680">
                  <a:extLst>
                    <a:ext uri="{9D8B030D-6E8A-4147-A177-3AD203B41FA5}">
                      <a16:colId xmlns:a16="http://schemas.microsoft.com/office/drawing/2014/main" val="2610600466"/>
                    </a:ext>
                  </a:extLst>
                </a:gridCol>
                <a:gridCol w="764838">
                  <a:extLst>
                    <a:ext uri="{9D8B030D-6E8A-4147-A177-3AD203B41FA5}">
                      <a16:colId xmlns:a16="http://schemas.microsoft.com/office/drawing/2014/main" val="1780830150"/>
                    </a:ext>
                  </a:extLst>
                </a:gridCol>
                <a:gridCol w="910522">
                  <a:extLst>
                    <a:ext uri="{9D8B030D-6E8A-4147-A177-3AD203B41FA5}">
                      <a16:colId xmlns:a16="http://schemas.microsoft.com/office/drawing/2014/main" val="373178327"/>
                    </a:ext>
                  </a:extLst>
                </a:gridCol>
                <a:gridCol w="655576">
                  <a:extLst>
                    <a:ext uri="{9D8B030D-6E8A-4147-A177-3AD203B41FA5}">
                      <a16:colId xmlns:a16="http://schemas.microsoft.com/office/drawing/2014/main" val="4108286407"/>
                    </a:ext>
                  </a:extLst>
                </a:gridCol>
                <a:gridCol w="1056205">
                  <a:extLst>
                    <a:ext uri="{9D8B030D-6E8A-4147-A177-3AD203B41FA5}">
                      <a16:colId xmlns:a16="http://schemas.microsoft.com/office/drawing/2014/main" val="1500330561"/>
                    </a:ext>
                  </a:extLst>
                </a:gridCol>
                <a:gridCol w="691997">
                  <a:extLst>
                    <a:ext uri="{9D8B030D-6E8A-4147-A177-3AD203B41FA5}">
                      <a16:colId xmlns:a16="http://schemas.microsoft.com/office/drawing/2014/main" val="1521742623"/>
                    </a:ext>
                  </a:extLst>
                </a:gridCol>
                <a:gridCol w="832177">
                  <a:extLst>
                    <a:ext uri="{9D8B030D-6E8A-4147-A177-3AD203B41FA5}">
                      <a16:colId xmlns:a16="http://schemas.microsoft.com/office/drawing/2014/main" val="2131694347"/>
                    </a:ext>
                  </a:extLst>
                </a:gridCol>
                <a:gridCol w="770340">
                  <a:extLst>
                    <a:ext uri="{9D8B030D-6E8A-4147-A177-3AD203B41FA5}">
                      <a16:colId xmlns:a16="http://schemas.microsoft.com/office/drawing/2014/main" val="1709399787"/>
                    </a:ext>
                  </a:extLst>
                </a:gridCol>
              </a:tblGrid>
              <a:tr h="91509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Объекты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проверки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Промышленная безопасность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Технические регламенты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  (газ)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Энергетическая безопасность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Безопасность гидротехнических сооружений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Строительный надзор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324746"/>
                  </a:ext>
                </a:extLst>
              </a:tr>
              <a:tr h="622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Управление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Нов. область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Управление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Нов. область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Управление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Нов. область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Управление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Нов. область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Управление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Нов. область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169182"/>
                  </a:ext>
                </a:extLst>
              </a:tr>
              <a:tr h="7064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Проведено плановых проверок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anose="020F040202020403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cs typeface="Arial" panose="020B0604020202020204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717673"/>
                  </a:ext>
                </a:extLst>
              </a:tr>
              <a:tr h="6998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Внеплановых 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проверок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8145"/>
                  </a:ext>
                </a:extLst>
              </a:tr>
              <a:tr h="6998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Допуски и вводы в эксплуатацию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1 517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1 133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892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238009"/>
                  </a:ext>
                </a:extLst>
              </a:tr>
              <a:tr h="6998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Постоянный государственный надзор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115359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7636-A048-4A34-9E04-43F29ABF0E0F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17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13501</TotalTime>
  <Words>1111</Words>
  <Application>Microsoft Office PowerPoint</Application>
  <PresentationFormat>Лист A4 (210x297 мм)</PresentationFormat>
  <Paragraphs>237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Times New Roman</vt:lpstr>
      <vt:lpstr>Wingdings</vt:lpstr>
      <vt:lpstr>Tahoma</vt:lpstr>
      <vt:lpstr>Calibri</vt:lpstr>
      <vt:lpstr>Arial</vt:lpstr>
      <vt:lpstr>a_PlakatTitul</vt:lpstr>
      <vt:lpstr>PT Sans</vt:lpstr>
      <vt:lpstr>Lato Black</vt:lpstr>
      <vt:lpstr>Lato</vt:lpstr>
      <vt:lpstr>Lato Light</vt:lpstr>
      <vt:lpstr>Тема Office</vt:lpstr>
      <vt:lpstr>3_Тема Office</vt:lpstr>
      <vt:lpstr>ОБЗОР ПРАВОПРИМЕНИТЕЛЬНОЙ ПРАКТИКИ  СЕВЕРО-ЗАПАДНОГО УПРАВЛЕНИЯ РОСТЕХНАДЗОРА  НА ТЕРРИТОРИИ НОВГОРОДСКОЙ ОБЛАСТИ  ЗА I КВАРТАЛ 2024 ГОДА.  ПРОФИЛАКТИЧЕСКИЕ МЕРОПРИЯТИЯ ПРИ ОСУЩЕСТВЛЕНИИ ГОСУДАРСТВЕННОГО КОНТРОЛЯ (НАДЗОРА)</vt:lpstr>
      <vt:lpstr>НАПРАВЛЕНИЯ КОНТРОЛЬНО-НАДЗОРНОЙ ДЕЯТЕЛЬНОСТИ</vt:lpstr>
      <vt:lpstr>СЕВЕРО-ЗАПАДНОЕ УПРАВЛЕНИЕ РОСТЕХНАДЗОРА</vt:lpstr>
      <vt:lpstr>ОБЪЕКТЫ НАДЗОРА НА ТЕРРИТОРИИ  НОВГОРОДСКОЙ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НАДЗОРНАЯ ДЕЯТЕЛЬНОСТЬ НА ПОДНАДЗОРНЫХ ОБЪЕКТАХ СЕВЕРО-ЗАПАДНОГО УПРАВЛЕНИЯ  (3 месяца 2024 года)</vt:lpstr>
      <vt:lpstr>ПРИМЕНЕНИЕ ВИДОВ АДМИНИСТРАТИВНЫХ НАКАЗАНИЙ  (3 месяца 2024 года)</vt:lpstr>
      <vt:lpstr>Презентация PowerPoint</vt:lpstr>
      <vt:lpstr>ПРОФИЛАКТИКА РИСКОВ ПРИЧИНЕНИЯ ВРЕДА (УЩЕРБА) ОХРАНЯЕМЫМ ЗАКОНОМ ЦЕННОСТЯМ</vt:lpstr>
      <vt:lpstr>Презентация PowerPoint</vt:lpstr>
      <vt:lpstr>ПРИМЕНЕНИЕ ПРОФИЛАКТИКИ НАРУШЕНИЙ ОБЯЗАТЕЛЬНЫХ ТРЕБОВАНИЙ ЗА ПЕДСТАВЛЕНИЕМ СВЕДЕНИЙ ОБ ОСУЩЕСТВЛЕНИИ ПРОИЗВОДСТВЕННОГО КОНТРОЛЯ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Головков Андрей Сергеевич</cp:lastModifiedBy>
  <cp:revision>786</cp:revision>
  <cp:lastPrinted>2024-04-26T11:22:41Z</cp:lastPrinted>
  <dcterms:created xsi:type="dcterms:W3CDTF">2018-02-26T10:08:29Z</dcterms:created>
  <dcterms:modified xsi:type="dcterms:W3CDTF">2024-05-08T08:53:33Z</dcterms:modified>
</cp:coreProperties>
</file>